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6" r:id="rId4"/>
    <p:sldId id="258" r:id="rId5"/>
    <p:sldId id="259" r:id="rId6"/>
    <p:sldId id="267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Содержимое 3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14346" y="-285776"/>
            <a:ext cx="11665296" cy="78040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4282" y="1857364"/>
            <a:ext cx="520482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Презентация о приготовлении </a:t>
            </a:r>
            <a:b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поварами школьной столовой </a:t>
            </a:r>
            <a:b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горячего завтрака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57290" y="49700"/>
            <a:ext cx="2428807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0000FF"/>
                </a:solidFill>
              </a:rPr>
              <a:t>Муниципальное бюджетное общеобразовательное учреждение</a:t>
            </a:r>
          </a:p>
          <a:p>
            <a:pPr algn="just"/>
            <a:r>
              <a:rPr lang="ru-RU" sz="2000" b="1" dirty="0" smtClean="0">
                <a:solidFill>
                  <a:srgbClr val="0000FF"/>
                </a:solidFill>
              </a:rPr>
              <a:t> «Дюсьметьевская     средняя    общеобразовательная     школа» </a:t>
            </a:r>
          </a:p>
          <a:p>
            <a:pPr algn="just"/>
            <a:r>
              <a:rPr lang="ru-RU" sz="2000" b="1" dirty="0" err="1" smtClean="0">
                <a:solidFill>
                  <a:srgbClr val="0000FF"/>
                </a:solidFill>
              </a:rPr>
              <a:t>Мамадышского</a:t>
            </a:r>
            <a:r>
              <a:rPr lang="ru-RU" sz="2000" b="1" dirty="0" smtClean="0">
                <a:solidFill>
                  <a:srgbClr val="0000FF"/>
                </a:solidFill>
              </a:rPr>
              <a:t> муниципального района Республики Татарстан</a:t>
            </a:r>
            <a:endParaRPr lang="ru-RU" sz="20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323528" y="404664"/>
            <a:ext cx="8208912" cy="1656184"/>
          </a:xfrm>
        </p:spPr>
        <p:txBody>
          <a:bodyPr/>
          <a:lstStyle/>
          <a:p>
            <a:pPr algn="just"/>
            <a:r>
              <a:rPr lang="ru-RU" dirty="0" smtClean="0">
                <a:latin typeface="+mj-lt"/>
                <a:cs typeface="Times New Roman" pitchFamily="18" charset="0"/>
              </a:rPr>
              <a:t>     </a:t>
            </a:r>
            <a:r>
              <a:rPr lang="ru-RU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Школьные завтраки – это не только важная составляющая часть дневного рациона ребенка, но и основа его физического и интеллектуального развития.</a:t>
            </a:r>
            <a:endParaRPr lang="ru-RU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 descr="C:\Users\Радик Семенов\Downloads\IMG_20250415_075242_893@16263408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3116"/>
            <a:ext cx="8072494" cy="4520251"/>
          </a:xfrm>
          <a:prstGeom prst="roundRect">
            <a:avLst>
              <a:gd name="adj" fmla="val 16667"/>
            </a:avLst>
          </a:prstGeom>
          <a:ln>
            <a:solidFill>
              <a:srgbClr val="0000FF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5"/>
          <p:cNvSpPr txBox="1">
            <a:spLocks/>
          </p:cNvSpPr>
          <p:nvPr/>
        </p:nvSpPr>
        <p:spPr>
          <a:xfrm>
            <a:off x="323528" y="1500174"/>
            <a:ext cx="4464496" cy="497377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Рано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утром на рассвете,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400" b="1" baseline="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Когда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спят еще все дети,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Повара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наши спешат,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400" b="1" baseline="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Приготовить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всё хотят.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Чтобы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вкусные котлеты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400" b="1" baseline="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Уплетали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наши дети.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И</a:t>
            </a:r>
            <a:r>
              <a:rPr kumimoji="0" lang="ru-RU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Times New Roman" pitchFamily="18" charset="0"/>
              </a:rPr>
              <a:t> полезное какао,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lang="ru-RU" sz="2400" b="1" baseline="0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Чтоб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 учится хорошо!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cs typeface="Times New Roman" pitchFamily="18" charset="0"/>
            </a:endParaRPr>
          </a:p>
        </p:txBody>
      </p:sp>
      <p:pic>
        <p:nvPicPr>
          <p:cNvPr id="7" name="Рисунок 6" descr="C:\Users\Радик Семенов\Downloads\IMG_20250415_081425_320@437576725.jpg"/>
          <p:cNvPicPr/>
          <p:nvPr/>
        </p:nvPicPr>
        <p:blipFill>
          <a:blip r:embed="rId2" cstate="print"/>
          <a:srcRect l="5198" t="22876" r="13131" b="10521"/>
          <a:stretch>
            <a:fillRect/>
          </a:stretch>
        </p:blipFill>
        <p:spPr bwMode="auto">
          <a:xfrm>
            <a:off x="4786314" y="1142984"/>
            <a:ext cx="3781758" cy="53578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Здоровое питание – залог хорошей успеваемости!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Содержимое 5"/>
          <p:cNvSpPr txBox="1">
            <a:spLocks/>
          </p:cNvSpPr>
          <p:nvPr/>
        </p:nvSpPr>
        <p:spPr>
          <a:xfrm>
            <a:off x="323528" y="1600200"/>
            <a:ext cx="3538736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just" fontAlgn="base"/>
            <a:r>
              <a:rPr lang="ru-RU" sz="2400" dirty="0" smtClean="0"/>
              <a:t>         </a:t>
            </a:r>
            <a:r>
              <a:rPr lang="ru-RU" sz="2400" dirty="0" smtClean="0">
                <a:solidFill>
                  <a:srgbClr val="0000FF"/>
                </a:solidFill>
              </a:rPr>
              <a:t>Каждый прием пищи ребенка в школе должно включать </a:t>
            </a:r>
            <a:br>
              <a:rPr lang="ru-RU" sz="2400" dirty="0" smtClean="0">
                <a:solidFill>
                  <a:srgbClr val="0000FF"/>
                </a:solidFill>
              </a:rPr>
            </a:br>
            <a:r>
              <a:rPr lang="ru-RU" sz="2400" b="1" dirty="0" smtClean="0">
                <a:solidFill>
                  <a:srgbClr val="0000FF"/>
                </a:solidFill>
              </a:rPr>
              <a:t>основные четыре группы продуктов</a:t>
            </a:r>
            <a:r>
              <a:rPr lang="ru-RU" sz="2400" dirty="0" smtClean="0">
                <a:solidFill>
                  <a:srgbClr val="0000FF"/>
                </a:solidFill>
              </a:rPr>
              <a:t>: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FF"/>
                </a:solidFill>
              </a:rPr>
              <a:t>белковая пища </a:t>
            </a:r>
            <a:br>
              <a:rPr lang="ru-RU" sz="2400" dirty="0" smtClean="0">
                <a:solidFill>
                  <a:srgbClr val="0000FF"/>
                </a:solidFill>
              </a:rPr>
            </a:br>
            <a:r>
              <a:rPr lang="ru-RU" sz="2400" dirty="0" smtClean="0">
                <a:solidFill>
                  <a:srgbClr val="0000FF"/>
                </a:solidFill>
              </a:rPr>
              <a:t> (</a:t>
            </a:r>
            <a:r>
              <a:rPr lang="ru-RU" sz="2400" i="1" dirty="0" smtClean="0">
                <a:solidFill>
                  <a:srgbClr val="0000FF"/>
                </a:solidFill>
              </a:rPr>
              <a:t>рыба, мясо</a:t>
            </a:r>
            <a:r>
              <a:rPr lang="ru-RU" sz="2400" dirty="0" smtClean="0">
                <a:solidFill>
                  <a:srgbClr val="0000FF"/>
                </a:solidFill>
              </a:rPr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FF"/>
                </a:solidFill>
              </a:rPr>
              <a:t>злаки (</a:t>
            </a:r>
            <a:r>
              <a:rPr lang="ru-RU" sz="2400" i="1" dirty="0" smtClean="0">
                <a:solidFill>
                  <a:srgbClr val="0000FF"/>
                </a:solidFill>
              </a:rPr>
              <a:t>каша, хлопья</a:t>
            </a:r>
            <a:r>
              <a:rPr lang="ru-RU" sz="2400" dirty="0" smtClean="0">
                <a:solidFill>
                  <a:srgbClr val="0000FF"/>
                </a:solidFill>
              </a:rPr>
              <a:t>),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FF"/>
                </a:solidFill>
              </a:rPr>
              <a:t>молочные или кисломолочные продукты,</a:t>
            </a:r>
          </a:p>
          <a:p>
            <a:pPr algn="just" fontAlgn="base"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FF"/>
                </a:solidFill>
              </a:rPr>
              <a:t>фрукты или овощи.</a:t>
            </a:r>
            <a:endParaRPr lang="ru-RU" sz="2400" dirty="0">
              <a:solidFill>
                <a:srgbClr val="0000FF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039"/>
          <a:stretch>
            <a:fillRect/>
          </a:stretch>
        </p:blipFill>
        <p:spPr>
          <a:xfrm>
            <a:off x="4143372" y="1785926"/>
            <a:ext cx="4463988" cy="4082226"/>
          </a:xfrm>
          <a:prstGeom prst="roundRect">
            <a:avLst>
              <a:gd name="adj" fmla="val 16667"/>
            </a:avLst>
          </a:prstGeom>
          <a:ln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5"/>
          <p:cNvSpPr txBox="1">
            <a:spLocks/>
          </p:cNvSpPr>
          <p:nvPr/>
        </p:nvSpPr>
        <p:spPr>
          <a:xfrm>
            <a:off x="323528" y="357166"/>
            <a:ext cx="8249000" cy="150019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algn="ctr" fontAlgn="base">
              <a:lnSpc>
                <a:spcPct val="110000"/>
              </a:lnSpc>
            </a:pPr>
            <a:r>
              <a:rPr lang="ru-RU" sz="2000" b="1" dirty="0" smtClean="0">
                <a:solidFill>
                  <a:srgbClr val="FF0000"/>
                </a:solidFill>
              </a:rPr>
              <a:t>Школьная </a:t>
            </a:r>
            <a:r>
              <a:rPr lang="ru-RU" sz="2000" b="1" dirty="0" smtClean="0">
                <a:solidFill>
                  <a:srgbClr val="FF0000"/>
                </a:solidFill>
              </a:rPr>
              <a:t>нагрузка требует повышенной концентрации внимания, а значит, завтрак для школьника должен быть максимально полезным и полноценным. 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Users\Радик Семенов\Downloads\IMG_20250415_075733_434@194678868 (1)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14554"/>
            <a:ext cx="3429024" cy="43577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C:\Users\Радик Семенов\Downloads\IMG_20250415_075955_805@352858302.jpg"/>
          <p:cNvPicPr/>
          <p:nvPr/>
        </p:nvPicPr>
        <p:blipFill>
          <a:blip r:embed="rId3" cstate="print"/>
          <a:srcRect l="28793"/>
          <a:stretch>
            <a:fillRect/>
          </a:stretch>
        </p:blipFill>
        <p:spPr bwMode="auto">
          <a:xfrm>
            <a:off x="500034" y="2143116"/>
            <a:ext cx="3357586" cy="43015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147248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Завтрак – залог здоровья!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857233"/>
            <a:ext cx="392607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в меню ребят :</a:t>
            </a:r>
          </a:p>
          <a:p>
            <a:pPr algn="ctr"/>
            <a:endParaRPr lang="ru-RU" b="1" dirty="0" smtClean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Салат </a:t>
            </a:r>
            <a:r>
              <a:rPr lang="ru-RU" b="1" dirty="0" smtClean="0">
                <a:solidFill>
                  <a:srgbClr val="0000FF"/>
                </a:solidFill>
              </a:rPr>
              <a:t>из свеклы отварной 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Плов из птицы.   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Чай с лимоном 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Хлеб черный.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00FF"/>
                </a:solidFill>
              </a:rPr>
              <a:t>Хлеб белый.</a:t>
            </a:r>
            <a:endParaRPr lang="ru-RU" b="1" dirty="0">
              <a:solidFill>
                <a:srgbClr val="0000FF"/>
              </a:solidFill>
            </a:endParaRPr>
          </a:p>
        </p:txBody>
      </p:sp>
      <p:pic>
        <p:nvPicPr>
          <p:cNvPr id="10" name="Рисунок 9" descr="C:\Users\Радик Семенов\Downloads\IMG_20250415_090920_041@1758244595.jpg"/>
          <p:cNvPicPr/>
          <p:nvPr/>
        </p:nvPicPr>
        <p:blipFill>
          <a:blip r:embed="rId2" cstate="print"/>
          <a:srcRect t="10439" b="9134"/>
          <a:stretch>
            <a:fillRect/>
          </a:stretch>
        </p:blipFill>
        <p:spPr bwMode="auto">
          <a:xfrm>
            <a:off x="1357290" y="3000372"/>
            <a:ext cx="5715040" cy="3719569"/>
          </a:xfrm>
          <a:prstGeom prst="roundRect">
            <a:avLst>
              <a:gd name="adj" fmla="val 16667"/>
            </a:avLst>
          </a:prstGeom>
          <a:ln>
            <a:solidFill>
              <a:srgbClr val="FFFF0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472790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7074114-shutterstock_791260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553561" y="0"/>
            <a:ext cx="10614959" cy="710140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-324544" y="1556792"/>
            <a:ext cx="6665168" cy="405306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Спасибо за внимание!</a:t>
            </a:r>
            <a:endParaRPr lang="ru-RU" sz="4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pic>
        <p:nvPicPr>
          <p:cNvPr id="6" name="Рисунок 5" descr="56794360.png"/>
          <p:cNvPicPr>
            <a:picLocks noChangeAspect="1"/>
          </p:cNvPicPr>
          <p:nvPr/>
        </p:nvPicPr>
        <p:blipFill>
          <a:blip r:embed="rId3" cstate="print"/>
          <a:srcRect l="63608" t="-999" b="65000"/>
          <a:stretch>
            <a:fillRect/>
          </a:stretch>
        </p:blipFill>
        <p:spPr>
          <a:xfrm>
            <a:off x="1619672" y="3284984"/>
            <a:ext cx="2736304" cy="27284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180</TotalTime>
  <Words>135</Words>
  <Application>Microsoft Office PowerPoint</Application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Эркер</vt:lpstr>
      <vt:lpstr>Слайд 1</vt:lpstr>
      <vt:lpstr>Слайд 2</vt:lpstr>
      <vt:lpstr>Слайд 3</vt:lpstr>
      <vt:lpstr>Здоровое питание – залог хорошей успеваемости!</vt:lpstr>
      <vt:lpstr>Слайд 5</vt:lpstr>
      <vt:lpstr>Завтрак – залог здоровья!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Альбина</dc:creator>
  <cp:lastModifiedBy>Радик Семенов</cp:lastModifiedBy>
  <cp:revision>21</cp:revision>
  <dcterms:created xsi:type="dcterms:W3CDTF">2017-11-25T14:32:45Z</dcterms:created>
  <dcterms:modified xsi:type="dcterms:W3CDTF">2025-04-15T06:17:05Z</dcterms:modified>
</cp:coreProperties>
</file>